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67" r:id="rId2"/>
    <p:sldId id="271" r:id="rId3"/>
    <p:sldId id="272" r:id="rId4"/>
    <p:sldId id="273" r:id="rId5"/>
    <p:sldId id="274" r:id="rId6"/>
    <p:sldId id="270" r:id="rId7"/>
    <p:sldId id="268" r:id="rId8"/>
    <p:sldId id="269" r:id="rId9"/>
    <p:sldId id="257" r:id="rId10"/>
    <p:sldId id="259" r:id="rId11"/>
    <p:sldId id="260" r:id="rId12"/>
    <p:sldId id="261" r:id="rId13"/>
    <p:sldId id="262" r:id="rId14"/>
    <p:sldId id="263" r:id="rId15"/>
    <p:sldId id="264" r:id="rId16"/>
    <p:sldId id="265" r:id="rId17"/>
    <p:sldId id="26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94666"/>
  </p:normalViewPr>
  <p:slideViewPr>
    <p:cSldViewPr>
      <p:cViewPr varScale="1">
        <p:scale>
          <a:sx n="102" d="100"/>
          <a:sy n="102" d="100"/>
        </p:scale>
        <p:origin x="124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6DB59-E78A-6947-8BD6-81660D38EAE1}" type="datetimeFigureOut">
              <a:rPr kumimoji="1" lang="zh-CN" altLang="en-US" smtClean="0"/>
              <a:t>2016/11/23</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CB5C4-AA6B-AA48-81F9-983C903FB04D}" type="slidenum">
              <a:rPr kumimoji="1" lang="zh-CN" altLang="en-US" smtClean="0"/>
              <a:t>‹#›</a:t>
            </a:fld>
            <a:endParaRPr kumimoji="1" lang="zh-CN" altLang="en-US"/>
          </a:p>
        </p:txBody>
      </p:sp>
    </p:spTree>
    <p:extLst>
      <p:ext uri="{BB962C8B-B14F-4D97-AF65-F5344CB8AC3E}">
        <p14:creationId xmlns:p14="http://schemas.microsoft.com/office/powerpoint/2010/main" val="20599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every one, from my part, I did the visualization for the tourism data of china over the past ten years, and I specially designed and developed these diagrams with d3.js and </a:t>
            </a:r>
            <a:r>
              <a:rPr lang="en-US" altLang="zh-CN" dirty="0" err="1" smtClean="0"/>
              <a:t>jquery</a:t>
            </a:r>
            <a:r>
              <a:rPr lang="en-US" altLang="zh-CN" dirty="0" smtClean="0"/>
              <a:t> for that. </a:t>
            </a:r>
          </a:p>
          <a:p>
            <a:endParaRPr lang="en-US" altLang="zh-CN" dirty="0" smtClean="0"/>
          </a:p>
          <a:p>
            <a:r>
              <a:rPr lang="en-US" altLang="zh-CN" dirty="0" smtClean="0"/>
              <a:t>Besides, my works mainly focus on how many foreign tourists  have travelled to china since 2004, and the selected data cover three topics: their age groups, countries and areas.</a:t>
            </a:r>
          </a:p>
        </p:txBody>
      </p:sp>
      <p:sp>
        <p:nvSpPr>
          <p:cNvPr id="4" name="灯片编号占位符 3"/>
          <p:cNvSpPr>
            <a:spLocks noGrp="1"/>
          </p:cNvSpPr>
          <p:nvPr>
            <p:ph type="sldNum" sz="quarter" idx="10"/>
          </p:nvPr>
        </p:nvSpPr>
        <p:spPr/>
        <p:txBody>
          <a:bodyPr/>
          <a:lstStyle/>
          <a:p>
            <a:fld id="{73AF3CE8-FE52-4AFC-93BC-86D8F1FC2831}"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64047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1.Now in this index page, for preview, I roughly show the ten years average data of each topic by generating some tag clouds. the font sizes are corresponding to the average data </a:t>
            </a:r>
            <a:r>
              <a:rPr kumimoji="1" lang="en-US" altLang="zh-CN" dirty="0" err="1" smtClean="0"/>
              <a:t>size.from</a:t>
            </a:r>
            <a:r>
              <a:rPr kumimoji="1" lang="en-US" altLang="zh-CN" dirty="0" smtClean="0"/>
              <a:t> the tag clouds, we can easily know those tourists are mainly adults and middle-ages, range from 25 years old to 64 years old and they are mainly from japan</a:t>
            </a:r>
            <a:r>
              <a:rPr kumimoji="1" lang="zh-CN" altLang="en-US" dirty="0" smtClean="0"/>
              <a:t>、</a:t>
            </a:r>
            <a:r>
              <a:rPr kumimoji="1" lang="en-US" altLang="zh-CN" dirty="0" err="1" smtClean="0"/>
              <a:t>korea</a:t>
            </a:r>
            <a:r>
              <a:rPr kumimoji="1" lang="en-US" altLang="zh-CN" dirty="0" smtClean="0"/>
              <a:t> and </a:t>
            </a:r>
            <a:r>
              <a:rPr kumimoji="1" lang="en-US" altLang="zh-CN" dirty="0" err="1" smtClean="0"/>
              <a:t>russia</a:t>
            </a:r>
            <a:r>
              <a:rPr kumimoji="1" lang="en-US" altLang="zh-CN" dirty="0" smtClean="0"/>
              <a:t> these </a:t>
            </a:r>
            <a:r>
              <a:rPr kumimoji="1" lang="en-US" altLang="zh-CN" dirty="0" err="1" smtClean="0"/>
              <a:t>asia</a:t>
            </a:r>
            <a:r>
              <a:rPr kumimoji="1" lang="en-US" altLang="zh-CN" dirty="0" smtClean="0"/>
              <a:t> countries.</a:t>
            </a:r>
            <a:endParaRPr kumimoji="1" lang="zh-CN" altLang="en-US" dirty="0"/>
          </a:p>
        </p:txBody>
      </p:sp>
      <p:sp>
        <p:nvSpPr>
          <p:cNvPr id="4" name="幻灯片编号占位符 3"/>
          <p:cNvSpPr>
            <a:spLocks noGrp="1"/>
          </p:cNvSpPr>
          <p:nvPr>
            <p:ph type="sldNum" sz="quarter" idx="10"/>
          </p:nvPr>
        </p:nvSpPr>
        <p:spPr/>
        <p:txBody>
          <a:bodyPr/>
          <a:lstStyle/>
          <a:p>
            <a:fld id="{B33C7EE8-E8A5-0641-9863-AFC4A730F36F}" type="slidenum">
              <a:rPr kumimoji="1" lang="zh-CN" altLang="en-US" smtClean="0"/>
              <a:t>14</a:t>
            </a:fld>
            <a:endParaRPr kumimoji="1" lang="zh-CN" altLang="en-US"/>
          </a:p>
        </p:txBody>
      </p:sp>
    </p:spTree>
    <p:extLst>
      <p:ext uri="{BB962C8B-B14F-4D97-AF65-F5344CB8AC3E}">
        <p14:creationId xmlns:p14="http://schemas.microsoft.com/office/powerpoint/2010/main" val="87055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11/23/16</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11/23/16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11/23/16</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11/23/16</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30271" y="312107"/>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4800" dirty="0">
                <a:effectLst/>
              </a:rPr>
              <a:t>Social Trends of China </a:t>
            </a:r>
            <a:r>
              <a:rPr lang="en-US" altLang="zh-CN" sz="4800" dirty="0" smtClean="0"/>
              <a:t> </a:t>
            </a:r>
            <a:endParaRPr lang="en-US" altLang="zh-CN" sz="4800" dirty="0"/>
          </a:p>
        </p:txBody>
      </p:sp>
      <p:sp>
        <p:nvSpPr>
          <p:cNvPr id="9" name="文本框 8"/>
          <p:cNvSpPr txBox="1"/>
          <p:nvPr/>
        </p:nvSpPr>
        <p:spPr>
          <a:xfrm>
            <a:off x="3733800" y="1447800"/>
            <a:ext cx="1439818" cy="400110"/>
          </a:xfrm>
          <a:prstGeom prst="rect">
            <a:avLst/>
          </a:prstGeom>
          <a:noFill/>
        </p:spPr>
        <p:txBody>
          <a:bodyPr wrap="none" rtlCol="0">
            <a:spAutoFit/>
          </a:bodyPr>
          <a:lstStyle/>
          <a:p>
            <a:r>
              <a:rPr lang="en-US" altLang="zh-CN" sz="2000" b="1" dirty="0"/>
              <a:t>Group 13 </a:t>
            </a:r>
            <a:endParaRPr lang="en-US" altLang="zh-CN" sz="2000" b="1" dirty="0"/>
          </a:p>
        </p:txBody>
      </p:sp>
      <p:sp>
        <p:nvSpPr>
          <p:cNvPr id="12" name="矩形 11"/>
          <p:cNvSpPr/>
          <p:nvPr/>
        </p:nvSpPr>
        <p:spPr>
          <a:xfrm>
            <a:off x="914400" y="2057400"/>
            <a:ext cx="7086600" cy="29718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文本框 12"/>
          <p:cNvSpPr txBox="1"/>
          <p:nvPr/>
        </p:nvSpPr>
        <p:spPr>
          <a:xfrm>
            <a:off x="914400" y="2603326"/>
            <a:ext cx="7162800" cy="1754326"/>
          </a:xfrm>
          <a:prstGeom prst="rect">
            <a:avLst/>
          </a:prstGeom>
          <a:noFill/>
        </p:spPr>
        <p:txBody>
          <a:bodyPr wrap="square" rtlCol="0">
            <a:spAutoFit/>
          </a:bodyPr>
          <a:lstStyle/>
          <a:p>
            <a:pPr marL="342900" indent="-342900">
              <a:buAutoNum type="arabicParenR"/>
            </a:pPr>
            <a:r>
              <a:rPr lang="en-US" altLang="zh-CN" dirty="0" smtClean="0">
                <a:solidFill>
                  <a:schemeClr val="bg1"/>
                </a:solidFill>
              </a:rPr>
              <a:t>Display </a:t>
            </a:r>
            <a:r>
              <a:rPr lang="en-US" altLang="zh-CN" dirty="0">
                <a:solidFill>
                  <a:schemeClr val="bg1"/>
                </a:solidFill>
              </a:rPr>
              <a:t>various aspects (agriculture, industry, tourism and transportation etc.) of China over the past </a:t>
            </a:r>
            <a:r>
              <a:rPr lang="en-US" altLang="zh-CN" dirty="0" smtClean="0">
                <a:solidFill>
                  <a:schemeClr val="bg1"/>
                </a:solidFill>
              </a:rPr>
              <a:t>decade</a:t>
            </a:r>
            <a:r>
              <a:rPr lang="zh-CN" altLang="en-US" dirty="0" smtClean="0">
                <a:solidFill>
                  <a:schemeClr val="bg1"/>
                </a:solidFill>
              </a:rPr>
              <a:t> </a:t>
            </a:r>
            <a:r>
              <a:rPr lang="en-US" altLang="zh-CN" dirty="0" smtClean="0">
                <a:solidFill>
                  <a:schemeClr val="bg1"/>
                </a:solidFill>
              </a:rPr>
              <a:t>by</a:t>
            </a:r>
            <a:r>
              <a:rPr lang="zh-CN" altLang="en-US" dirty="0" smtClean="0">
                <a:solidFill>
                  <a:schemeClr val="bg1"/>
                </a:solidFill>
              </a:rPr>
              <a:t> </a:t>
            </a:r>
            <a:r>
              <a:rPr lang="en-US" altLang="zh-CN" dirty="0" smtClean="0">
                <a:solidFill>
                  <a:schemeClr val="bg1"/>
                </a:solidFill>
              </a:rPr>
              <a:t>data</a:t>
            </a:r>
            <a:r>
              <a:rPr lang="zh-CN" altLang="en-US" dirty="0" smtClean="0">
                <a:solidFill>
                  <a:schemeClr val="bg1"/>
                </a:solidFill>
              </a:rPr>
              <a:t> </a:t>
            </a:r>
            <a:r>
              <a:rPr lang="en-US" altLang="zh-CN" dirty="0" smtClean="0">
                <a:solidFill>
                  <a:schemeClr val="bg1"/>
                </a:solidFill>
              </a:rPr>
              <a:t>visualization </a:t>
            </a:r>
            <a:r>
              <a:rPr lang="en-US" altLang="zh-CN" dirty="0">
                <a:solidFill>
                  <a:schemeClr val="bg1"/>
                </a:solidFill>
              </a:rPr>
              <a:t>to </a:t>
            </a:r>
            <a:r>
              <a:rPr lang="en-US" altLang="zh-CN" dirty="0" smtClean="0">
                <a:solidFill>
                  <a:schemeClr val="bg1"/>
                </a:solidFill>
              </a:rPr>
              <a:t>show</a:t>
            </a:r>
            <a:r>
              <a:rPr lang="zh-CN" altLang="en-US" dirty="0" smtClean="0">
                <a:solidFill>
                  <a:schemeClr val="bg1"/>
                </a:solidFill>
              </a:rPr>
              <a:t> </a:t>
            </a:r>
            <a:r>
              <a:rPr lang="en-US" altLang="zh-CN" dirty="0" smtClean="0">
                <a:solidFill>
                  <a:schemeClr val="bg1"/>
                </a:solidFill>
              </a:rPr>
              <a:t>the</a:t>
            </a:r>
            <a:r>
              <a:rPr lang="zh-CN" altLang="en-US" dirty="0" smtClean="0">
                <a:solidFill>
                  <a:schemeClr val="bg1"/>
                </a:solidFill>
              </a:rPr>
              <a:t> </a:t>
            </a:r>
            <a:r>
              <a:rPr lang="en-US" altLang="zh-CN" dirty="0" smtClean="0">
                <a:solidFill>
                  <a:schemeClr val="bg1"/>
                </a:solidFill>
              </a:rPr>
              <a:t>overall</a:t>
            </a:r>
            <a:r>
              <a:rPr lang="zh-CN" altLang="en-US" dirty="0" smtClean="0">
                <a:solidFill>
                  <a:schemeClr val="bg1"/>
                </a:solidFill>
              </a:rPr>
              <a:t> </a:t>
            </a:r>
            <a:r>
              <a:rPr lang="en-US" altLang="zh-CN" dirty="0" smtClean="0">
                <a:solidFill>
                  <a:schemeClr val="bg1"/>
                </a:solidFill>
              </a:rPr>
              <a:t>trends. </a:t>
            </a:r>
          </a:p>
          <a:p>
            <a:pPr marL="342900" indent="-342900">
              <a:buAutoNum type="arabicParenR"/>
            </a:pPr>
            <a:endParaRPr lang="en-US" altLang="zh-CN" dirty="0">
              <a:solidFill>
                <a:schemeClr val="bg1"/>
              </a:solidFill>
            </a:endParaRPr>
          </a:p>
          <a:p>
            <a:r>
              <a:rPr lang="en-US" altLang="zh-CN" dirty="0">
                <a:solidFill>
                  <a:schemeClr val="bg1"/>
                </a:solidFill>
              </a:rPr>
              <a:t>2) Design proper visualization diagrams and interaction ways to show the data and its inter- </a:t>
            </a:r>
            <a:r>
              <a:rPr lang="en-US" altLang="zh-CN" dirty="0" smtClean="0">
                <a:solidFill>
                  <a:schemeClr val="bg1"/>
                </a:solidFill>
              </a:rPr>
              <a:t>connections. </a:t>
            </a:r>
          </a:p>
        </p:txBody>
      </p:sp>
      <p:sp>
        <p:nvSpPr>
          <p:cNvPr id="14" name="文本框 13"/>
          <p:cNvSpPr txBox="1"/>
          <p:nvPr/>
        </p:nvSpPr>
        <p:spPr>
          <a:xfrm>
            <a:off x="3048000" y="5334000"/>
            <a:ext cx="5410200" cy="923330"/>
          </a:xfrm>
          <a:prstGeom prst="rect">
            <a:avLst/>
          </a:prstGeom>
          <a:noFill/>
        </p:spPr>
        <p:txBody>
          <a:bodyPr wrap="square" rtlCol="0">
            <a:spAutoFit/>
          </a:bodyPr>
          <a:lstStyle/>
          <a:p>
            <a:r>
              <a:rPr lang="en-US" altLang="zh-CN" dirty="0" smtClean="0"/>
              <a:t>Members:</a:t>
            </a:r>
            <a:r>
              <a:rPr lang="zh-CN" altLang="en-US" dirty="0" smtClean="0"/>
              <a:t>   </a:t>
            </a:r>
            <a:r>
              <a:rPr lang="pt-BR" altLang="zh-CN" i="1" dirty="0" smtClean="0"/>
              <a:t>Jiang </a:t>
            </a:r>
            <a:r>
              <a:rPr lang="pt-BR" altLang="zh-CN" i="1" dirty="0" err="1"/>
              <a:t>Xinhou</a:t>
            </a:r>
            <a:r>
              <a:rPr lang="pt-BR" altLang="zh-CN" i="1" dirty="0"/>
              <a:t> </a:t>
            </a:r>
            <a:r>
              <a:rPr lang="zh-CN" altLang="en-US" i="1" dirty="0" smtClean="0"/>
              <a:t>    </a:t>
            </a:r>
            <a:r>
              <a:rPr lang="pt-BR" altLang="zh-CN" i="1" dirty="0" smtClean="0"/>
              <a:t>Yang </a:t>
            </a:r>
            <a:r>
              <a:rPr lang="pt-BR" altLang="zh-CN" i="1" dirty="0" err="1"/>
              <a:t>Yonggui</a:t>
            </a:r>
            <a:r>
              <a:rPr lang="pt-BR" altLang="zh-CN" i="1" dirty="0"/>
              <a:t> </a:t>
            </a:r>
            <a:endParaRPr lang="pt-BR" altLang="zh-CN" i="1" dirty="0" smtClean="0"/>
          </a:p>
          <a:p>
            <a:endParaRPr lang="pt-BR" altLang="zh-CN" i="1" dirty="0" smtClean="0"/>
          </a:p>
          <a:p>
            <a:r>
              <a:rPr lang="zh-CN" altLang="en-US" i="1" dirty="0" smtClean="0"/>
              <a:t>                  </a:t>
            </a:r>
            <a:r>
              <a:rPr lang="pt-BR" altLang="zh-CN" i="1" dirty="0" err="1" smtClean="0"/>
              <a:t>Yu</a:t>
            </a:r>
            <a:r>
              <a:rPr lang="pt-BR" altLang="zh-CN" i="1" dirty="0" smtClean="0"/>
              <a:t> </a:t>
            </a:r>
            <a:r>
              <a:rPr lang="pt-BR" altLang="zh-CN" i="1" dirty="0" err="1" smtClean="0"/>
              <a:t>Qingtian</a:t>
            </a:r>
            <a:r>
              <a:rPr lang="zh-CN" altLang="en-US" i="1" dirty="0" smtClean="0"/>
              <a:t>       </a:t>
            </a:r>
            <a:r>
              <a:rPr lang="pt-BR" altLang="zh-CN" i="1" dirty="0" smtClean="0"/>
              <a:t>Wang </a:t>
            </a:r>
            <a:r>
              <a:rPr lang="pt-BR" altLang="zh-CN" i="1" dirty="0" err="1"/>
              <a:t>Kaili</a:t>
            </a:r>
            <a:r>
              <a:rPr lang="pt-BR" altLang="zh-CN" i="1" dirty="0"/>
              <a:t> </a:t>
            </a:r>
            <a:endParaRPr lang="pt-BR" altLang="zh-CN" i="1" dirty="0"/>
          </a:p>
        </p:txBody>
      </p:sp>
    </p:spTree>
    <p:extLst>
      <p:ext uri="{BB962C8B-B14F-4D97-AF65-F5344CB8AC3E}">
        <p14:creationId xmlns:p14="http://schemas.microsoft.com/office/powerpoint/2010/main" val="359650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8"/>
            <a:ext cx="8686800" cy="4525963"/>
          </a:xfrm>
        </p:spPr>
        <p:txBody>
          <a:bodyPr/>
          <a:lstStyle/>
          <a:p>
            <a:r>
              <a:rPr lang="en-US" altLang="zh-CN" dirty="0"/>
              <a:t>2</a:t>
            </a:r>
            <a:r>
              <a:rPr lang="en-US" dirty="0" smtClean="0"/>
              <a:t>.Numbers of Above-scale Industrial Enterprises</a:t>
            </a:r>
          </a:p>
          <a:p>
            <a:pPr>
              <a:buNone/>
            </a:pPr>
            <a:endParaRPr lang="en-US" sz="1800" dirty="0" smtClean="0"/>
          </a:p>
          <a:p>
            <a:pPr>
              <a:buNone/>
            </a:pPr>
            <a:endParaRPr lang="en-US" sz="1800" dirty="0" smtClean="0"/>
          </a:p>
          <a:p>
            <a:pPr>
              <a:buNone/>
            </a:pPr>
            <a:r>
              <a:rPr lang="en-US" sz="1800" dirty="0" smtClean="0"/>
              <a:t>	Revenue from main operations</a:t>
            </a:r>
          </a:p>
          <a:p>
            <a:pPr>
              <a:buNone/>
            </a:pPr>
            <a:r>
              <a:rPr lang="en-US" sz="1800" dirty="0" smtClean="0"/>
              <a:t>	2001-2011:</a:t>
            </a:r>
          </a:p>
          <a:p>
            <a:pPr>
              <a:buNone/>
            </a:pPr>
            <a:r>
              <a:rPr lang="en-US" sz="1800" dirty="0" smtClean="0"/>
              <a:t>	Above 5 million Yuan</a:t>
            </a:r>
          </a:p>
          <a:p>
            <a:pPr>
              <a:buNone/>
            </a:pPr>
            <a:r>
              <a:rPr lang="en-US" sz="1800" dirty="0" smtClean="0"/>
              <a:t>	2011-2014:</a:t>
            </a:r>
          </a:p>
          <a:p>
            <a:pPr>
              <a:buNone/>
            </a:pPr>
            <a:r>
              <a:rPr lang="en-US" sz="1800" dirty="0" smtClean="0"/>
              <a:t>	Above 20 million Yuan</a:t>
            </a:r>
            <a:endParaRPr lang="en-US" sz="1800" dirty="0"/>
          </a:p>
        </p:txBody>
      </p:sp>
      <p:sp>
        <p:nvSpPr>
          <p:cNvPr id="3" name="Title 2"/>
          <p:cNvSpPr>
            <a:spLocks noGrp="1"/>
          </p:cNvSpPr>
          <p:nvPr>
            <p:ph type="title"/>
          </p:nvPr>
        </p:nvSpPr>
        <p:spPr/>
        <p:txBody>
          <a:bodyPr/>
          <a:lstStyle/>
          <a:p>
            <a:pPr algn="ctr"/>
            <a:r>
              <a:rPr lang="en-US" dirty="0" smtClean="0"/>
              <a:t>Development of Industry</a:t>
            </a:r>
            <a:endParaRPr lang="en-US" dirty="0"/>
          </a:p>
        </p:txBody>
      </p:sp>
      <p:pic>
        <p:nvPicPr>
          <p:cNvPr id="5" name="Picture 4" descr="屏幕快照 2016-11-17 下午11.12.03.png"/>
          <p:cNvPicPr/>
          <p:nvPr/>
        </p:nvPicPr>
        <p:blipFill>
          <a:blip r:embed="rId2" cstate="print"/>
          <a:stretch>
            <a:fillRect/>
          </a:stretch>
        </p:blipFill>
        <p:spPr>
          <a:xfrm>
            <a:off x="3962400" y="2590800"/>
            <a:ext cx="4953000" cy="3429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8"/>
            <a:ext cx="8686800" cy="4525963"/>
          </a:xfrm>
        </p:spPr>
        <p:txBody>
          <a:bodyPr/>
          <a:lstStyle/>
          <a:p>
            <a:r>
              <a:rPr lang="en-US" altLang="zh-CN" dirty="0"/>
              <a:t>3</a:t>
            </a:r>
            <a:r>
              <a:rPr lang="en-US" dirty="0" smtClean="0"/>
              <a:t>. Investment in Environment Pollution Control</a:t>
            </a:r>
            <a:endParaRPr lang="en-US" dirty="0"/>
          </a:p>
        </p:txBody>
      </p:sp>
      <p:sp>
        <p:nvSpPr>
          <p:cNvPr id="3" name="Title 2"/>
          <p:cNvSpPr>
            <a:spLocks noGrp="1"/>
          </p:cNvSpPr>
          <p:nvPr>
            <p:ph type="title"/>
          </p:nvPr>
        </p:nvSpPr>
        <p:spPr/>
        <p:txBody>
          <a:bodyPr/>
          <a:lstStyle/>
          <a:p>
            <a:pPr algn="ctr"/>
            <a:r>
              <a:rPr lang="en-US" dirty="0" smtClean="0"/>
              <a:t>Development of Industry</a:t>
            </a:r>
            <a:endParaRPr lang="en-US" dirty="0"/>
          </a:p>
        </p:txBody>
      </p:sp>
      <p:pic>
        <p:nvPicPr>
          <p:cNvPr id="4" name="Picture 3" descr="屏幕快照 2016-11-17 下午11.12.27.png"/>
          <p:cNvPicPr/>
          <p:nvPr/>
        </p:nvPicPr>
        <p:blipFill>
          <a:blip r:embed="rId2" cstate="print"/>
          <a:stretch>
            <a:fillRect/>
          </a:stretch>
        </p:blipFill>
        <p:spPr>
          <a:xfrm>
            <a:off x="2362200" y="2438400"/>
            <a:ext cx="4572000" cy="3505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8"/>
            <a:ext cx="9144000" cy="4525963"/>
          </a:xfrm>
        </p:spPr>
        <p:txBody>
          <a:bodyPr/>
          <a:lstStyle/>
          <a:p>
            <a:r>
              <a:rPr lang="en-US" altLang="zh-CN" sz="2400" dirty="0"/>
              <a:t>4</a:t>
            </a:r>
            <a:r>
              <a:rPr lang="en-US" sz="2400" dirty="0" smtClean="0"/>
              <a:t>.comparison between investment in industrial pollution control in </a:t>
            </a:r>
          </a:p>
          <a:p>
            <a:pPr>
              <a:buNone/>
            </a:pPr>
            <a:r>
              <a:rPr lang="en-US" dirty="0" smtClean="0"/>
              <a:t> 		 	</a:t>
            </a:r>
            <a:r>
              <a:rPr lang="en-US" sz="2400" dirty="0" smtClean="0"/>
              <a:t>2005 &amp; 2004 	   2008 &amp; 2009</a:t>
            </a:r>
            <a:endParaRPr lang="en-US" sz="2400" dirty="0"/>
          </a:p>
        </p:txBody>
      </p:sp>
      <p:sp>
        <p:nvSpPr>
          <p:cNvPr id="3" name="Title 2"/>
          <p:cNvSpPr>
            <a:spLocks noGrp="1"/>
          </p:cNvSpPr>
          <p:nvPr>
            <p:ph type="title"/>
          </p:nvPr>
        </p:nvSpPr>
        <p:spPr/>
        <p:txBody>
          <a:bodyPr/>
          <a:lstStyle/>
          <a:p>
            <a:pPr algn="ctr"/>
            <a:r>
              <a:rPr lang="en-US" dirty="0" smtClean="0"/>
              <a:t>Development of Industry</a:t>
            </a:r>
            <a:endParaRPr lang="en-US" dirty="0"/>
          </a:p>
        </p:txBody>
      </p:sp>
      <p:pic>
        <p:nvPicPr>
          <p:cNvPr id="4" name="Picture 3" descr="屏幕快照 2016-11-17 下午11.10.55.png"/>
          <p:cNvPicPr/>
          <p:nvPr/>
        </p:nvPicPr>
        <p:blipFill>
          <a:blip r:embed="rId2" cstate="print"/>
          <a:stretch>
            <a:fillRect/>
          </a:stretch>
        </p:blipFill>
        <p:spPr>
          <a:xfrm>
            <a:off x="1219200" y="2895600"/>
            <a:ext cx="6629400" cy="3581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769" y="331836"/>
            <a:ext cx="5785519" cy="6281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smtClean="0">
                <a:solidFill>
                  <a:schemeClr val="bg1"/>
                </a:solidFill>
              </a:rPr>
              <a:t>4.Tourism</a:t>
            </a:r>
            <a:r>
              <a:rPr kumimoji="1" lang="zh-CN" altLang="en-US" sz="2400" dirty="0" smtClean="0">
                <a:solidFill>
                  <a:schemeClr val="bg1"/>
                </a:solidFill>
              </a:rPr>
              <a:t> </a:t>
            </a:r>
            <a:r>
              <a:rPr kumimoji="1" lang="en-US" altLang="zh-CN" sz="2400" dirty="0">
                <a:solidFill>
                  <a:schemeClr val="bg1"/>
                </a:solidFill>
              </a:rPr>
              <a:t>data</a:t>
            </a:r>
            <a:r>
              <a:rPr kumimoji="1" lang="zh-CN" altLang="en-US" sz="2400" dirty="0">
                <a:solidFill>
                  <a:schemeClr val="bg1"/>
                </a:solidFill>
              </a:rPr>
              <a:t> </a:t>
            </a:r>
            <a:r>
              <a:rPr kumimoji="1" lang="en-US" altLang="zh-CN" sz="2400" dirty="0">
                <a:solidFill>
                  <a:schemeClr val="bg1"/>
                </a:solidFill>
              </a:rPr>
              <a:t>over</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past</a:t>
            </a:r>
            <a:r>
              <a:rPr kumimoji="1" lang="zh-CN" altLang="en-US" sz="2400" dirty="0">
                <a:solidFill>
                  <a:schemeClr val="bg1"/>
                </a:solidFill>
              </a:rPr>
              <a:t> </a:t>
            </a:r>
            <a:r>
              <a:rPr kumimoji="1" lang="en-US" altLang="zh-CN" sz="2400" dirty="0" smtClean="0">
                <a:solidFill>
                  <a:schemeClr val="bg1"/>
                </a:solidFill>
              </a:rPr>
              <a:t>decade</a:t>
            </a:r>
            <a:endParaRPr kumimoji="1" lang="zh-CN" altLang="en-US" sz="2400" dirty="0">
              <a:solidFill>
                <a:schemeClr val="bg1"/>
              </a:solidFill>
            </a:endParaRPr>
          </a:p>
        </p:txBody>
      </p:sp>
      <p:sp>
        <p:nvSpPr>
          <p:cNvPr id="12" name="矩形 11"/>
          <p:cNvSpPr/>
          <p:nvPr/>
        </p:nvSpPr>
        <p:spPr>
          <a:xfrm>
            <a:off x="2421770" y="4934734"/>
            <a:ext cx="4572000" cy="77126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矩形 12"/>
          <p:cNvSpPr/>
          <p:nvPr/>
        </p:nvSpPr>
        <p:spPr>
          <a:xfrm>
            <a:off x="3423540" y="5154175"/>
            <a:ext cx="2047355" cy="415498"/>
          </a:xfrm>
          <a:prstGeom prst="rect">
            <a:avLst/>
          </a:prstGeom>
        </p:spPr>
        <p:txBody>
          <a:bodyPr wrap="none">
            <a:spAutoFit/>
          </a:bodyPr>
          <a:lstStyle/>
          <a:p>
            <a:r>
              <a:rPr lang="en-US" altLang="zh-CN" sz="2100" b="1" dirty="0">
                <a:solidFill>
                  <a:prstClr val="white"/>
                </a:solidFill>
                <a:latin typeface="方正静蕾简体" panose="02000000000000000000" pitchFamily="2" charset="-122"/>
                <a:ea typeface="方正静蕾简体" panose="02000000000000000000" pitchFamily="2" charset="-122"/>
              </a:rPr>
              <a:t>D3.js</a:t>
            </a:r>
            <a:r>
              <a:rPr lang="zh-CN" altLang="en-US" sz="2100" b="1" dirty="0">
                <a:solidFill>
                  <a:prstClr val="white"/>
                </a:solidFill>
                <a:latin typeface="方正静蕾简体" panose="02000000000000000000" pitchFamily="2" charset="-122"/>
                <a:ea typeface="方正静蕾简体" panose="02000000000000000000" pitchFamily="2" charset="-122"/>
              </a:rPr>
              <a:t>      </a:t>
            </a:r>
            <a:r>
              <a:rPr lang="en-US" altLang="zh-CN" sz="2100" b="1" dirty="0">
                <a:solidFill>
                  <a:prstClr val="white"/>
                </a:solidFill>
                <a:latin typeface="方正静蕾简体" panose="02000000000000000000" pitchFamily="2" charset="-122"/>
                <a:ea typeface="方正静蕾简体" panose="02000000000000000000" pitchFamily="2" charset="-122"/>
              </a:rPr>
              <a:t>JQuery</a:t>
            </a:r>
            <a:endParaRPr lang="zh-CN" altLang="en-US" sz="2100" b="1" dirty="0">
              <a:solidFill>
                <a:prstClr val="white"/>
              </a:solidFill>
              <a:latin typeface="方正静蕾简体" panose="02000000000000000000" pitchFamily="2" charset="-122"/>
              <a:ea typeface="方正静蕾简体" panose="02000000000000000000" pitchFamily="2" charset="-122"/>
            </a:endParaRPr>
          </a:p>
        </p:txBody>
      </p:sp>
      <p:sp>
        <p:nvSpPr>
          <p:cNvPr id="11" name="云形标注 10"/>
          <p:cNvSpPr/>
          <p:nvPr/>
        </p:nvSpPr>
        <p:spPr>
          <a:xfrm>
            <a:off x="5921289" y="4220429"/>
            <a:ext cx="3222712" cy="1296144"/>
          </a:xfrm>
          <a:prstGeom prst="cloudCallout">
            <a:avLst>
              <a:gd name="adj1" fmla="val -76938"/>
              <a:gd name="adj2" fmla="val -54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Apple Chancery" charset="0"/>
                <a:ea typeface="Apple Chancery" charset="0"/>
                <a:cs typeface="Apple Chancery" charset="0"/>
              </a:rPr>
              <a:t>From</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different</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continents</a:t>
            </a:r>
            <a:endParaRPr lang="zh-CN" altLang="en-US" sz="2100" dirty="0">
              <a:latin typeface="Apple Chancery" charset="0"/>
              <a:ea typeface="Apple Chancery" charset="0"/>
              <a:cs typeface="Apple Chancery" charset="0"/>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51" y="1781034"/>
            <a:ext cx="2989545" cy="168161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508" y="1237648"/>
            <a:ext cx="2796130" cy="1370942"/>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798" y="2801833"/>
            <a:ext cx="2380402" cy="1425049"/>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6791" y="2863895"/>
            <a:ext cx="2130668" cy="1285326"/>
          </a:xfrm>
          <a:prstGeom prst="rect">
            <a:avLst/>
          </a:prstGeom>
        </p:spPr>
      </p:pic>
      <p:sp>
        <p:nvSpPr>
          <p:cNvPr id="18" name="云形标注 17"/>
          <p:cNvSpPr/>
          <p:nvPr/>
        </p:nvSpPr>
        <p:spPr>
          <a:xfrm>
            <a:off x="22098" y="1495216"/>
            <a:ext cx="2661400" cy="1352073"/>
          </a:xfrm>
          <a:prstGeom prst="cloudCallout">
            <a:avLst>
              <a:gd name="adj1" fmla="val 71521"/>
              <a:gd name="adj2" fmla="val -24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Apple Chancery" charset="0"/>
                <a:ea typeface="Apple Chancery" charset="0"/>
                <a:cs typeface="Apple Chancery" charset="0"/>
              </a:rPr>
              <a:t>From</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different</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countries</a:t>
            </a:r>
          </a:p>
        </p:txBody>
      </p:sp>
      <p:sp>
        <p:nvSpPr>
          <p:cNvPr id="19" name="云形标注 18"/>
          <p:cNvSpPr/>
          <p:nvPr/>
        </p:nvSpPr>
        <p:spPr>
          <a:xfrm>
            <a:off x="253446" y="4483452"/>
            <a:ext cx="2588270" cy="1296144"/>
          </a:xfrm>
          <a:prstGeom prst="cloudCallout">
            <a:avLst>
              <a:gd name="adj1" fmla="val 78993"/>
              <a:gd name="adj2" fmla="val -151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Apple Chancery" charset="0"/>
                <a:ea typeface="Apple Chancery" charset="0"/>
                <a:cs typeface="Apple Chancery" charset="0"/>
              </a:rPr>
              <a:t>Of</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different</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age</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group</a:t>
            </a:r>
            <a:endParaRPr lang="zh-CN" altLang="en-US" sz="2100" dirty="0">
              <a:latin typeface="Apple Chancery" charset="0"/>
              <a:ea typeface="Apple Chancery" charset="0"/>
              <a:cs typeface="Apple Chancery" charset="0"/>
            </a:endParaRPr>
          </a:p>
        </p:txBody>
      </p:sp>
    </p:spTree>
    <p:extLst>
      <p:ext uri="{BB962C8B-B14F-4D97-AF65-F5344CB8AC3E}">
        <p14:creationId xmlns:p14="http://schemas.microsoft.com/office/powerpoint/2010/main" val="479570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9" y="299355"/>
            <a:ext cx="9144000" cy="6025245"/>
          </a:xfrm>
          <a:prstGeom prst="rect">
            <a:avLst/>
          </a:prstGeom>
        </p:spPr>
      </p:pic>
      <p:sp>
        <p:nvSpPr>
          <p:cNvPr id="4" name="矩形 3"/>
          <p:cNvSpPr/>
          <p:nvPr/>
        </p:nvSpPr>
        <p:spPr>
          <a:xfrm>
            <a:off x="0" y="0"/>
            <a:ext cx="9144000" cy="4994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文本框 4"/>
          <p:cNvSpPr txBox="1"/>
          <p:nvPr/>
        </p:nvSpPr>
        <p:spPr>
          <a:xfrm>
            <a:off x="606010" y="99300"/>
            <a:ext cx="7931979" cy="400110"/>
          </a:xfrm>
          <a:prstGeom prst="rect">
            <a:avLst/>
          </a:prstGeom>
          <a:noFill/>
        </p:spPr>
        <p:txBody>
          <a:bodyPr wrap="none" rtlCol="0">
            <a:spAutoFit/>
          </a:bodyPr>
          <a:lstStyle/>
          <a:p>
            <a:pPr algn="ctr"/>
            <a:r>
              <a:rPr kumimoji="1" lang="en-US" altLang="zh-CN" sz="2000" dirty="0">
                <a:solidFill>
                  <a:schemeClr val="bg1"/>
                </a:solidFill>
              </a:rPr>
              <a:t>Preview</a:t>
            </a:r>
            <a:r>
              <a:rPr kumimoji="1" lang="zh-CN" altLang="en-US" sz="2000" dirty="0">
                <a:solidFill>
                  <a:schemeClr val="bg1"/>
                </a:solidFill>
              </a:rPr>
              <a:t> </a:t>
            </a:r>
            <a:r>
              <a:rPr kumimoji="1" lang="en-US" altLang="zh-CN" sz="2000" dirty="0">
                <a:solidFill>
                  <a:schemeClr val="bg1"/>
                </a:solidFill>
              </a:rPr>
              <a:t>the</a:t>
            </a:r>
            <a:r>
              <a:rPr kumimoji="1" lang="zh-CN" altLang="en-US" sz="2000" dirty="0">
                <a:solidFill>
                  <a:schemeClr val="bg1"/>
                </a:solidFill>
              </a:rPr>
              <a:t> </a:t>
            </a:r>
            <a:r>
              <a:rPr kumimoji="1" lang="en-US" altLang="zh-CN" sz="2000" dirty="0">
                <a:solidFill>
                  <a:schemeClr val="bg1"/>
                </a:solidFill>
              </a:rPr>
              <a:t>ten</a:t>
            </a:r>
            <a:r>
              <a:rPr kumimoji="1" lang="zh-CN" altLang="en-US" sz="2000" dirty="0">
                <a:solidFill>
                  <a:schemeClr val="bg1"/>
                </a:solidFill>
              </a:rPr>
              <a:t> </a:t>
            </a:r>
            <a:r>
              <a:rPr kumimoji="1" lang="en-US" altLang="zh-CN" sz="2000" dirty="0">
                <a:solidFill>
                  <a:schemeClr val="bg1"/>
                </a:solidFill>
              </a:rPr>
              <a:t>years</a:t>
            </a:r>
            <a:r>
              <a:rPr kumimoji="1" lang="zh-CN" altLang="en-US" sz="2000" dirty="0">
                <a:solidFill>
                  <a:schemeClr val="bg1"/>
                </a:solidFill>
              </a:rPr>
              <a:t> </a:t>
            </a:r>
            <a:r>
              <a:rPr kumimoji="1" lang="en-US" altLang="zh-CN" sz="2000" dirty="0">
                <a:solidFill>
                  <a:schemeClr val="bg1"/>
                </a:solidFill>
              </a:rPr>
              <a:t>average</a:t>
            </a:r>
            <a:r>
              <a:rPr kumimoji="1" lang="zh-CN" altLang="en-US" sz="2000" dirty="0">
                <a:solidFill>
                  <a:schemeClr val="bg1"/>
                </a:solidFill>
              </a:rPr>
              <a:t> </a:t>
            </a:r>
            <a:r>
              <a:rPr kumimoji="1" lang="en-US" altLang="zh-CN" sz="2000" dirty="0">
                <a:solidFill>
                  <a:schemeClr val="bg1"/>
                </a:solidFill>
              </a:rPr>
              <a:t>data</a:t>
            </a:r>
            <a:r>
              <a:rPr kumimoji="1" lang="zh-CN" altLang="en-US" sz="2000" dirty="0">
                <a:solidFill>
                  <a:schemeClr val="bg1"/>
                </a:solidFill>
              </a:rPr>
              <a:t> </a:t>
            </a:r>
            <a:r>
              <a:rPr kumimoji="1" lang="en-US" altLang="zh-CN" sz="2000" dirty="0">
                <a:solidFill>
                  <a:schemeClr val="bg1"/>
                </a:solidFill>
              </a:rPr>
              <a:t>by</a:t>
            </a:r>
            <a:r>
              <a:rPr kumimoji="1" lang="zh-CN" altLang="en-US" sz="2000" dirty="0">
                <a:solidFill>
                  <a:schemeClr val="bg1"/>
                </a:solidFill>
              </a:rPr>
              <a:t> </a:t>
            </a:r>
            <a:r>
              <a:rPr kumimoji="1" lang="en-US" altLang="zh-CN" sz="2000" dirty="0">
                <a:solidFill>
                  <a:schemeClr val="bg1"/>
                </a:solidFill>
              </a:rPr>
              <a:t>generating</a:t>
            </a:r>
            <a:r>
              <a:rPr kumimoji="1" lang="zh-CN" altLang="en-US" sz="2000" dirty="0">
                <a:solidFill>
                  <a:schemeClr val="bg1"/>
                </a:solidFill>
              </a:rPr>
              <a:t> </a:t>
            </a:r>
            <a:r>
              <a:rPr kumimoji="1" lang="en-US" altLang="zh-CN" sz="2000" dirty="0">
                <a:solidFill>
                  <a:schemeClr val="bg1"/>
                </a:solidFill>
              </a:rPr>
              <a:t>‘Tag</a:t>
            </a:r>
            <a:r>
              <a:rPr kumimoji="1" lang="zh-CN" altLang="en-US" sz="2000" dirty="0">
                <a:solidFill>
                  <a:schemeClr val="bg1"/>
                </a:solidFill>
              </a:rPr>
              <a:t> </a:t>
            </a:r>
            <a:r>
              <a:rPr kumimoji="1" lang="en-US" altLang="zh-CN" sz="2000" dirty="0">
                <a:solidFill>
                  <a:schemeClr val="bg1"/>
                </a:solidFill>
              </a:rPr>
              <a:t>Clouds’</a:t>
            </a:r>
            <a:endParaRPr kumimoji="1" lang="zh-CN" altLang="en-US" sz="2000" dirty="0">
              <a:solidFill>
                <a:schemeClr val="bg1"/>
              </a:solidFill>
            </a:endParaRPr>
          </a:p>
        </p:txBody>
      </p:sp>
    </p:spTree>
    <p:extLst>
      <p:ext uri="{BB962C8B-B14F-4D97-AF65-F5344CB8AC3E}">
        <p14:creationId xmlns:p14="http://schemas.microsoft.com/office/powerpoint/2010/main" val="1300143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 y="22964"/>
            <a:ext cx="9144000" cy="6225436"/>
          </a:xfrm>
          <a:prstGeom prst="rect">
            <a:avLst/>
          </a:prstGeom>
        </p:spPr>
      </p:pic>
    </p:spTree>
    <p:extLst>
      <p:ext uri="{BB962C8B-B14F-4D97-AF65-F5344CB8AC3E}">
        <p14:creationId xmlns:p14="http://schemas.microsoft.com/office/powerpoint/2010/main" val="586553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4" y="0"/>
            <a:ext cx="9144000" cy="6400800"/>
          </a:xfrm>
          <a:prstGeom prst="rect">
            <a:avLst/>
          </a:prstGeom>
        </p:spPr>
      </p:pic>
    </p:spTree>
    <p:extLst>
      <p:ext uri="{BB962C8B-B14F-4D97-AF65-F5344CB8AC3E}">
        <p14:creationId xmlns:p14="http://schemas.microsoft.com/office/powerpoint/2010/main" val="1261037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05550"/>
          </a:xfrm>
          <a:prstGeom prst="rect">
            <a:avLst/>
          </a:prstGeom>
        </p:spPr>
      </p:pic>
    </p:spTree>
    <p:extLst>
      <p:ext uri="{BB962C8B-B14F-4D97-AF65-F5344CB8AC3E}">
        <p14:creationId xmlns:p14="http://schemas.microsoft.com/office/powerpoint/2010/main" val="739385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33403" y="304800"/>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3200" dirty="0" smtClean="0"/>
              <a:t>1.The </a:t>
            </a:r>
            <a:r>
              <a:rPr lang="en-US" altLang="zh-CN" sz="3200" dirty="0"/>
              <a:t>role agriculture plays in economy</a:t>
            </a:r>
            <a:endParaRPr lang="en-US" altLang="zh-CN" sz="3200" dirty="0"/>
          </a:p>
        </p:txBody>
      </p:sp>
      <p:pic>
        <p:nvPicPr>
          <p:cNvPr id="3" name="Picture 2" descr="/Users/yyg/Desktop/Screen Shot 2016-11-18 at 8.20.36 PM.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772400" cy="4114800"/>
          </a:xfrm>
          <a:prstGeom prst="rect">
            <a:avLst/>
          </a:prstGeom>
          <a:noFill/>
          <a:ln>
            <a:noFill/>
          </a:ln>
        </p:spPr>
      </p:pic>
    </p:spTree>
    <p:extLst>
      <p:ext uri="{BB962C8B-B14F-4D97-AF65-F5344CB8AC3E}">
        <p14:creationId xmlns:p14="http://schemas.microsoft.com/office/powerpoint/2010/main" val="117258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Users/yyg/Desktop/Screen Shot 2016-11-18 at 11.07.42 PM.png"/>
          <p:cNvPicPr/>
          <p:nvPr/>
        </p:nvPicPr>
        <p:blipFill>
          <a:blip r:embed="rId2">
            <a:extLst>
              <a:ext uri="{28A0092B-C50C-407E-A947-70E740481C1C}">
                <a14:useLocalDpi xmlns:a14="http://schemas.microsoft.com/office/drawing/2010/main" val="0"/>
              </a:ext>
            </a:extLst>
          </a:blip>
          <a:srcRect/>
          <a:stretch>
            <a:fillRect/>
          </a:stretch>
        </p:blipFill>
        <p:spPr bwMode="auto">
          <a:xfrm>
            <a:off x="1003410" y="1420660"/>
            <a:ext cx="7226190" cy="4599140"/>
          </a:xfrm>
          <a:prstGeom prst="rect">
            <a:avLst/>
          </a:prstGeom>
          <a:noFill/>
          <a:ln>
            <a:noFill/>
          </a:ln>
        </p:spPr>
      </p:pic>
      <p:sp>
        <p:nvSpPr>
          <p:cNvPr id="5" name="Title 2"/>
          <p:cNvSpPr txBox="1">
            <a:spLocks/>
          </p:cNvSpPr>
          <p:nvPr/>
        </p:nvSpPr>
        <p:spPr>
          <a:xfrm>
            <a:off x="-33403" y="304800"/>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3600" dirty="0"/>
              <a:t>T</a:t>
            </a:r>
            <a:r>
              <a:rPr lang="en-US" altLang="zh-CN" sz="3600" dirty="0" smtClean="0"/>
              <a:t>he </a:t>
            </a:r>
            <a:r>
              <a:rPr lang="en-US" altLang="zh-CN" sz="3600" dirty="0"/>
              <a:t>role agriculture plays in economy</a:t>
            </a:r>
            <a:endParaRPr lang="en-US" altLang="zh-CN" sz="3600" dirty="0"/>
          </a:p>
        </p:txBody>
      </p:sp>
    </p:spTree>
    <p:extLst>
      <p:ext uri="{BB962C8B-B14F-4D97-AF65-F5344CB8AC3E}">
        <p14:creationId xmlns:p14="http://schemas.microsoft.com/office/powerpoint/2010/main" val="85611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sers/yyg/Desktop/Screen Shot 2016-11-18 at 8.48.32 PM.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086600" cy="4343400"/>
          </a:xfrm>
          <a:prstGeom prst="rect">
            <a:avLst/>
          </a:prstGeom>
          <a:noFill/>
          <a:ln>
            <a:noFill/>
          </a:ln>
        </p:spPr>
      </p:pic>
      <p:sp>
        <p:nvSpPr>
          <p:cNvPr id="5" name="Title 2"/>
          <p:cNvSpPr txBox="1">
            <a:spLocks/>
          </p:cNvSpPr>
          <p:nvPr/>
        </p:nvSpPr>
        <p:spPr>
          <a:xfrm>
            <a:off x="-33403" y="304800"/>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3600" dirty="0"/>
              <a:t>T</a:t>
            </a:r>
            <a:r>
              <a:rPr lang="en-US" altLang="zh-CN" sz="3600" dirty="0" smtClean="0"/>
              <a:t>he </a:t>
            </a:r>
            <a:r>
              <a:rPr lang="en-US" altLang="zh-CN" sz="3600" dirty="0"/>
              <a:t>role agriculture plays in economy</a:t>
            </a:r>
            <a:endParaRPr lang="en-US" altLang="zh-CN" sz="3600" dirty="0"/>
          </a:p>
        </p:txBody>
      </p:sp>
    </p:spTree>
    <p:extLst>
      <p:ext uri="{BB962C8B-B14F-4D97-AF65-F5344CB8AC3E}">
        <p14:creationId xmlns:p14="http://schemas.microsoft.com/office/powerpoint/2010/main" val="20838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Users/yyg/Desktop/Screen Shot 2016-11-18 at 10.54.48 PM.png"/>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55106"/>
            <a:ext cx="7010400" cy="4488493"/>
          </a:xfrm>
          <a:prstGeom prst="rect">
            <a:avLst/>
          </a:prstGeom>
          <a:noFill/>
          <a:ln>
            <a:noFill/>
          </a:ln>
        </p:spPr>
      </p:pic>
      <p:sp>
        <p:nvSpPr>
          <p:cNvPr id="6" name="Title 2"/>
          <p:cNvSpPr txBox="1">
            <a:spLocks/>
          </p:cNvSpPr>
          <p:nvPr/>
        </p:nvSpPr>
        <p:spPr>
          <a:xfrm>
            <a:off x="-33403" y="304800"/>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3600" dirty="0"/>
              <a:t>T</a:t>
            </a:r>
            <a:r>
              <a:rPr lang="en-US" altLang="zh-CN" sz="3600" dirty="0" smtClean="0"/>
              <a:t>he </a:t>
            </a:r>
            <a:r>
              <a:rPr lang="en-US" altLang="zh-CN" sz="3600" dirty="0"/>
              <a:t>role agriculture plays in economy</a:t>
            </a:r>
            <a:endParaRPr lang="en-US" altLang="zh-CN" sz="3600" dirty="0"/>
          </a:p>
        </p:txBody>
      </p:sp>
    </p:spTree>
    <p:extLst>
      <p:ext uri="{BB962C8B-B14F-4D97-AF65-F5344CB8AC3E}">
        <p14:creationId xmlns:p14="http://schemas.microsoft.com/office/powerpoint/2010/main" val="21129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7886700" cy="649349"/>
          </a:xfrm>
        </p:spPr>
        <p:txBody>
          <a:bodyPr>
            <a:normAutofit/>
          </a:bodyPr>
          <a:lstStyle/>
          <a:p>
            <a:r>
              <a:rPr lang="en-US" altLang="zh-CN" sz="1500" dirty="0">
                <a:latin typeface="STHeiti Light" charset="-122"/>
                <a:ea typeface="STHeiti Light" charset="-122"/>
                <a:cs typeface="STHeiti Light" charset="-122"/>
              </a:rPr>
              <a:t>the</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quantity</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of</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berth</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in</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inland</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and</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costal</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port</a:t>
            </a:r>
            <a:r>
              <a:rPr lang="en-US" altLang="zh-CN" sz="1500" dirty="0"/>
              <a:t>.</a:t>
            </a:r>
            <a:endParaRPr kumimoji="1" lang="zh-CN" altLang="en-US" sz="1500" dirty="0"/>
          </a:p>
        </p:txBody>
      </p:sp>
      <p:pic>
        <p:nvPicPr>
          <p:cNvPr id="4" name="内容占位符 3"/>
          <p:cNvPicPr>
            <a:picLocks noGrp="1"/>
          </p:cNvPicPr>
          <p:nvPr>
            <p:ph idx="1"/>
          </p:nvPr>
        </p:nvPicPr>
        <p:blipFill>
          <a:blip r:embed="rId2"/>
          <a:stretch>
            <a:fillRect/>
          </a:stretch>
        </p:blipFill>
        <p:spPr>
          <a:xfrm>
            <a:off x="628651" y="1780443"/>
            <a:ext cx="3802673" cy="2994495"/>
          </a:xfrm>
          <a:prstGeom prst="rect">
            <a:avLst/>
          </a:prstGeom>
        </p:spPr>
      </p:pic>
      <p:pic>
        <p:nvPicPr>
          <p:cNvPr id="6" name="图片 5"/>
          <p:cNvPicPr/>
          <p:nvPr/>
        </p:nvPicPr>
        <p:blipFill>
          <a:blip r:embed="rId3"/>
          <a:stretch>
            <a:fillRect/>
          </a:stretch>
        </p:blipFill>
        <p:spPr>
          <a:xfrm>
            <a:off x="4431323" y="1780444"/>
            <a:ext cx="3055805" cy="2071907"/>
          </a:xfrm>
          <a:prstGeom prst="rect">
            <a:avLst/>
          </a:prstGeom>
        </p:spPr>
      </p:pic>
      <p:pic>
        <p:nvPicPr>
          <p:cNvPr id="7" name="图片 6"/>
          <p:cNvPicPr/>
          <p:nvPr/>
        </p:nvPicPr>
        <p:blipFill>
          <a:blip r:embed="rId4"/>
          <a:stretch>
            <a:fillRect/>
          </a:stretch>
        </p:blipFill>
        <p:spPr>
          <a:xfrm>
            <a:off x="4431323" y="3976321"/>
            <a:ext cx="3055805" cy="1760660"/>
          </a:xfrm>
          <a:prstGeom prst="rect">
            <a:avLst/>
          </a:prstGeom>
        </p:spPr>
      </p:pic>
      <p:sp>
        <p:nvSpPr>
          <p:cNvPr id="8" name="Title 2"/>
          <p:cNvSpPr txBox="1">
            <a:spLocks/>
          </p:cNvSpPr>
          <p:nvPr/>
        </p:nvSpPr>
        <p:spPr>
          <a:xfrm>
            <a:off x="-18789" y="658319"/>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2800" dirty="0" smtClean="0"/>
              <a:t>2.Transportation </a:t>
            </a:r>
            <a:r>
              <a:rPr lang="en-US" altLang="zh-CN" sz="2800" dirty="0"/>
              <a:t>(specifically harbors) Analysis </a:t>
            </a:r>
          </a:p>
          <a:p>
            <a:pPr algn="ctr"/>
            <a:endParaRPr lang="en-US" dirty="0"/>
          </a:p>
        </p:txBody>
      </p:sp>
    </p:spTree>
    <p:extLst>
      <p:ext uri="{BB962C8B-B14F-4D97-AF65-F5344CB8AC3E}">
        <p14:creationId xmlns:p14="http://schemas.microsoft.com/office/powerpoint/2010/main" val="50891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1500" dirty="0"/>
              <a:t/>
            </a:r>
            <a:br>
              <a:rPr lang="zh-CN" altLang="zh-CN" sz="1500" dirty="0"/>
            </a:br>
            <a:endParaRPr kumimoji="1" lang="zh-CN" altLang="en-US" sz="1500" dirty="0"/>
          </a:p>
        </p:txBody>
      </p:sp>
      <p:pic>
        <p:nvPicPr>
          <p:cNvPr id="4" name="内容占位符 3"/>
          <p:cNvPicPr>
            <a:picLocks noGrp="1"/>
          </p:cNvPicPr>
          <p:nvPr>
            <p:ph idx="1"/>
          </p:nvPr>
        </p:nvPicPr>
        <p:blipFill>
          <a:blip r:embed="rId2"/>
          <a:stretch>
            <a:fillRect/>
          </a:stretch>
        </p:blipFill>
        <p:spPr>
          <a:xfrm>
            <a:off x="486427" y="2057400"/>
            <a:ext cx="7886700" cy="2663044"/>
          </a:xfrm>
          <a:prstGeom prst="rect">
            <a:avLst/>
          </a:prstGeom>
        </p:spPr>
      </p:pic>
      <p:sp>
        <p:nvSpPr>
          <p:cNvPr id="5" name="Title 2"/>
          <p:cNvSpPr txBox="1">
            <a:spLocks/>
          </p:cNvSpPr>
          <p:nvPr/>
        </p:nvSpPr>
        <p:spPr>
          <a:xfrm>
            <a:off x="-18789" y="658319"/>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2800" dirty="0" smtClean="0"/>
              <a:t>Transportation </a:t>
            </a:r>
            <a:r>
              <a:rPr lang="en-US" altLang="zh-CN" sz="2800" dirty="0"/>
              <a:t>(specifically harbors) Analysis </a:t>
            </a:r>
          </a:p>
          <a:p>
            <a:pPr algn="ctr"/>
            <a:endParaRPr lang="en-US" dirty="0"/>
          </a:p>
        </p:txBody>
      </p:sp>
    </p:spTree>
    <p:extLst>
      <p:ext uri="{BB962C8B-B14F-4D97-AF65-F5344CB8AC3E}">
        <p14:creationId xmlns:p14="http://schemas.microsoft.com/office/powerpoint/2010/main" val="162628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0600"/>
            <a:ext cx="8229600" cy="1143000"/>
          </a:xfrm>
        </p:spPr>
        <p:txBody>
          <a:bodyPr>
            <a:normAutofit/>
          </a:bodyPr>
          <a:lstStyle/>
          <a:p>
            <a:r>
              <a:rPr lang="en-US" altLang="zh-CN" sz="1200" dirty="0">
                <a:latin typeface="STHeiti Light" charset="-122"/>
                <a:ea typeface="STHeiti Light" charset="-122"/>
                <a:cs typeface="STHeiti Light" charset="-122"/>
              </a:rPr>
              <a:t>Both in inland and costal port , the volume of carrying capacity is rising .</a:t>
            </a:r>
            <a:r>
              <a:rPr lang="zh-CN" altLang="zh-CN" sz="1200" dirty="0">
                <a:latin typeface="STHeiti Light" charset="-122"/>
                <a:ea typeface="STHeiti Light" charset="-122"/>
                <a:cs typeface="STHeiti Light" charset="-122"/>
              </a:rPr>
              <a:t> </a:t>
            </a:r>
            <a:r>
              <a:rPr lang="en-US" altLang="zh-CN" sz="1200" dirty="0">
                <a:latin typeface="STHeiti Light" charset="-122"/>
                <a:ea typeface="STHeiti Light" charset="-122"/>
                <a:cs typeface="STHeiti Light" charset="-122"/>
              </a:rPr>
              <a:t>The volume of carrying capacity in costal port is almost twice of that in inland port. </a:t>
            </a:r>
            <a:r>
              <a:rPr kumimoji="1" lang="en-US" altLang="zh-CN" sz="1200" dirty="0">
                <a:latin typeface="STHeiti Light" charset="-122"/>
                <a:ea typeface="STHeiti Light" charset="-122"/>
                <a:cs typeface="STHeiti Light" charset="-122"/>
              </a:rPr>
              <a:t>Almost the quantity of the berth in every port </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increases as</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time</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goes</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by</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.And the</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increasing</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speed</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of the</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quantity</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of</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costal berth  is faster.</a:t>
            </a:r>
            <a:r>
              <a:rPr kumimoji="1" lang="en-US" altLang="zh-CN" sz="1050" dirty="0">
                <a:latin typeface="+mn-lt"/>
              </a:rPr>
              <a:t>. </a:t>
            </a:r>
            <a:endParaRPr kumimoji="1" lang="zh-CN" altLang="en-US" sz="1050" dirty="0">
              <a:latin typeface="+mn-lt"/>
            </a:endParaRPr>
          </a:p>
        </p:txBody>
      </p:sp>
      <p:pic>
        <p:nvPicPr>
          <p:cNvPr id="5" name="图片 4"/>
          <p:cNvPicPr/>
          <p:nvPr/>
        </p:nvPicPr>
        <p:blipFill>
          <a:blip r:embed="rId2"/>
          <a:stretch>
            <a:fillRect/>
          </a:stretch>
        </p:blipFill>
        <p:spPr>
          <a:xfrm>
            <a:off x="4201624" y="2310008"/>
            <a:ext cx="4837445" cy="2801814"/>
          </a:xfrm>
          <a:prstGeom prst="rect">
            <a:avLst/>
          </a:prstGeom>
        </p:spPr>
      </p:pic>
      <p:pic>
        <p:nvPicPr>
          <p:cNvPr id="6" name="内容占位符 3"/>
          <p:cNvPicPr>
            <a:picLocks noGrp="1"/>
          </p:cNvPicPr>
          <p:nvPr>
            <p:ph idx="1"/>
          </p:nvPr>
        </p:nvPicPr>
        <p:blipFill>
          <a:blip r:embed="rId3"/>
          <a:stretch>
            <a:fillRect/>
          </a:stretch>
        </p:blipFill>
        <p:spPr>
          <a:xfrm>
            <a:off x="184812" y="2286000"/>
            <a:ext cx="4016812" cy="3094122"/>
          </a:xfrm>
          <a:prstGeom prst="rect">
            <a:avLst/>
          </a:prstGeom>
        </p:spPr>
      </p:pic>
      <p:sp>
        <p:nvSpPr>
          <p:cNvPr id="7" name="Title 2"/>
          <p:cNvSpPr txBox="1">
            <a:spLocks/>
          </p:cNvSpPr>
          <p:nvPr/>
        </p:nvSpPr>
        <p:spPr>
          <a:xfrm>
            <a:off x="-119545" y="507304"/>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2800" dirty="0" smtClean="0"/>
              <a:t>Transportation </a:t>
            </a:r>
            <a:r>
              <a:rPr lang="en-US" altLang="zh-CN" sz="2800" dirty="0"/>
              <a:t>(specifically harbors) Analysis </a:t>
            </a:r>
          </a:p>
          <a:p>
            <a:pPr algn="ctr"/>
            <a:endParaRPr lang="en-US" dirty="0"/>
          </a:p>
        </p:txBody>
      </p:sp>
    </p:spTree>
    <p:extLst>
      <p:ext uri="{BB962C8B-B14F-4D97-AF65-F5344CB8AC3E}">
        <p14:creationId xmlns:p14="http://schemas.microsoft.com/office/powerpoint/2010/main" val="1893080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屏幕快照 2016-11-17 下午11.10.25.png"/>
          <p:cNvPicPr>
            <a:picLocks noGrp="1"/>
          </p:cNvPicPr>
          <p:nvPr>
            <p:ph sz="half" idx="4294967295"/>
          </p:nvPr>
        </p:nvPicPr>
        <p:blipFill>
          <a:blip r:embed="rId2" cstate="print"/>
          <a:stretch>
            <a:fillRect/>
          </a:stretch>
        </p:blipFill>
        <p:spPr>
          <a:xfrm>
            <a:off x="2133600" y="2590800"/>
            <a:ext cx="4876800" cy="3352800"/>
          </a:xfrm>
          <a:prstGeom prst="rect">
            <a:avLst/>
          </a:prstGeom>
        </p:spPr>
      </p:pic>
      <p:sp>
        <p:nvSpPr>
          <p:cNvPr id="3" name="Title 2"/>
          <p:cNvSpPr>
            <a:spLocks noGrp="1"/>
          </p:cNvSpPr>
          <p:nvPr>
            <p:ph type="title" idx="4294967295"/>
          </p:nvPr>
        </p:nvSpPr>
        <p:spPr>
          <a:xfrm>
            <a:off x="381000" y="304800"/>
            <a:ext cx="8229600" cy="1143000"/>
          </a:xfrm>
        </p:spPr>
        <p:txBody>
          <a:bodyPr/>
          <a:lstStyle/>
          <a:p>
            <a:pPr algn="ctr"/>
            <a:r>
              <a:rPr lang="en-US" altLang="zh-CN" dirty="0" smtClean="0"/>
              <a:t>3.</a:t>
            </a:r>
            <a:r>
              <a:rPr lang="en-US" dirty="0" smtClean="0"/>
              <a:t>Development </a:t>
            </a:r>
            <a:r>
              <a:rPr lang="en-US" dirty="0" smtClean="0"/>
              <a:t>of Industry</a:t>
            </a:r>
            <a:endParaRPr lang="en-US" dirty="0"/>
          </a:p>
        </p:txBody>
      </p:sp>
      <p:sp>
        <p:nvSpPr>
          <p:cNvPr id="7" name="Subtitle 6"/>
          <p:cNvSpPr>
            <a:spLocks noGrp="1"/>
          </p:cNvSpPr>
          <p:nvPr>
            <p:ph type="body" orient="vert" idx="4294967295"/>
          </p:nvPr>
        </p:nvSpPr>
        <p:spPr>
          <a:xfrm>
            <a:off x="0" y="1481138"/>
            <a:ext cx="8229600" cy="4386262"/>
          </a:xfrm>
        </p:spPr>
        <p:txBody>
          <a:bodyPr>
            <a:normAutofit/>
          </a:bodyPr>
          <a:lstStyle/>
          <a:p>
            <a:pPr algn="l"/>
            <a:r>
              <a:rPr lang="en-US" dirty="0" smtClean="0"/>
              <a:t>1.GDP and industrial added valve in China</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TotalTime>
  <Words>396</Words>
  <Application>Microsoft Macintosh PowerPoint</Application>
  <PresentationFormat>全屏显示(4:3)</PresentationFormat>
  <Paragraphs>46</Paragraphs>
  <Slides>17</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Apple Chancery</vt:lpstr>
      <vt:lpstr>DengXian</vt:lpstr>
      <vt:lpstr>Lucida Sans Unicode</vt:lpstr>
      <vt:lpstr>STHeiti Light</vt:lpstr>
      <vt:lpstr>Verdana</vt:lpstr>
      <vt:lpstr>Wingdings 2</vt:lpstr>
      <vt:lpstr>Wingdings 3</vt:lpstr>
      <vt:lpstr>方正静蕾简体</vt:lpstr>
      <vt:lpstr>黑体</vt:lpstr>
      <vt:lpstr>Concourse</vt:lpstr>
      <vt:lpstr>PowerPoint 演示文稿</vt:lpstr>
      <vt:lpstr>PowerPoint 演示文稿</vt:lpstr>
      <vt:lpstr>PowerPoint 演示文稿</vt:lpstr>
      <vt:lpstr>PowerPoint 演示文稿</vt:lpstr>
      <vt:lpstr>PowerPoint 演示文稿</vt:lpstr>
      <vt:lpstr>the quantity of berth in inland and costal port.</vt:lpstr>
      <vt:lpstr> </vt:lpstr>
      <vt:lpstr>Both in inland and costal port , the volume of carrying capacity is rising . The volume of carrying capacity in costal port is almost twice of that in inland port. Almost the quantity of the berth in every port  increases as time goes by .And the increasing speed of the quantity of costal berth  is faster.. </vt:lpstr>
      <vt:lpstr>3.Development of Industry</vt:lpstr>
      <vt:lpstr>Development of Industry</vt:lpstr>
      <vt:lpstr>Development of Industry</vt:lpstr>
      <vt:lpstr>Development of Industry</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qtyu</dc:creator>
  <cp:lastModifiedBy>蒋信厚</cp:lastModifiedBy>
  <cp:revision>15</cp:revision>
  <dcterms:created xsi:type="dcterms:W3CDTF">2006-08-16T00:00:00Z</dcterms:created>
  <dcterms:modified xsi:type="dcterms:W3CDTF">2016-11-23T09:57:22Z</dcterms:modified>
</cp:coreProperties>
</file>